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DM Sans" pitchFamily="2" charset="0"/>
      <p:regular r:id="rId9"/>
    </p:embeddedFont>
    <p:embeddedFont>
      <p:font typeface="DM Sans Bold" panose="020B0604020202020204" charset="0"/>
      <p:regular r:id="rId10"/>
    </p:embeddedFont>
    <p:embeddedFont>
      <p:font typeface="DM Sans Italics" panose="020B0604020202020204" charset="0"/>
      <p:regular r:id="rId11"/>
    </p:embeddedFont>
    <p:embeddedFont>
      <p:font typeface="Now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>
            <a:off x="10478347" y="652211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>
            <a:off x="1573748" y="1028700"/>
            <a:ext cx="1752085" cy="1752085"/>
          </a:xfrm>
          <a:custGeom>
            <a:avLst/>
            <a:gdLst/>
            <a:ahLst/>
            <a:cxnLst/>
            <a:rect l="l" t="t" r="r" b="b"/>
            <a:pathLst>
              <a:path w="1752085" h="1752085">
                <a:moveTo>
                  <a:pt x="0" y="0"/>
                </a:moveTo>
                <a:lnTo>
                  <a:pt x="1752084" y="0"/>
                </a:lnTo>
                <a:lnTo>
                  <a:pt x="1752084" y="1752085"/>
                </a:lnTo>
                <a:lnTo>
                  <a:pt x="0" y="1752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TextBox 10"/>
          <p:cNvSpPr txBox="1"/>
          <p:nvPr/>
        </p:nvSpPr>
        <p:spPr>
          <a:xfrm>
            <a:off x="1573748" y="7036704"/>
            <a:ext cx="7913921" cy="4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Sachen Pather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3615629"/>
            <a:ext cx="10959085" cy="17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POKEMON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3748" y="5337186"/>
            <a:ext cx="8105049" cy="96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1"/>
              </a:lnSpc>
            </a:pPr>
            <a:r>
              <a:rPr lang="en-US" sz="6351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API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276965" y="-23886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408367" y="2452523"/>
            <a:ext cx="6902620" cy="154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ild a Pokémon information system that retrieves data from PokeAPI and enables users to view, filter, and compare Pokémon through a custom battle logic.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1511" y="1446819"/>
            <a:ext cx="4256332" cy="6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Goal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541" y="4514972"/>
            <a:ext cx="7138272" cy="6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367" y="5524500"/>
            <a:ext cx="6902620" cy="154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etrieve data from PokeAPI, create a user interface for viewing and filtering Pokémon, implement custom battle comparison logic, handle errors gracefully, and optionally add caching to improve performance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13157352" y="-855919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>
            <a:off x="3889667" y="1650528"/>
            <a:ext cx="11160069" cy="7825998"/>
          </a:xfrm>
          <a:custGeom>
            <a:avLst/>
            <a:gdLst/>
            <a:ahLst/>
            <a:cxnLst/>
            <a:rect l="l" t="t" r="r" b="b"/>
            <a:pathLst>
              <a:path w="11160069" h="7825998">
                <a:moveTo>
                  <a:pt x="0" y="0"/>
                </a:moveTo>
                <a:lnTo>
                  <a:pt x="11160069" y="0"/>
                </a:lnTo>
                <a:lnTo>
                  <a:pt x="11160069" y="7825998"/>
                </a:lnTo>
                <a:lnTo>
                  <a:pt x="0" y="782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8" name="Group 8"/>
          <p:cNvGrpSpPr/>
          <p:nvPr/>
        </p:nvGrpSpPr>
        <p:grpSpPr>
          <a:xfrm>
            <a:off x="5947915" y="3664846"/>
            <a:ext cx="1451281" cy="14512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2694" y="0"/>
                  </a:moveTo>
                  <a:lnTo>
                    <a:pt x="690106" y="0"/>
                  </a:lnTo>
                  <a:cubicBezTo>
                    <a:pt x="757868" y="0"/>
                    <a:pt x="812800" y="54932"/>
                    <a:pt x="812800" y="122694"/>
                  </a:cubicBezTo>
                  <a:lnTo>
                    <a:pt x="812800" y="690106"/>
                  </a:lnTo>
                  <a:cubicBezTo>
                    <a:pt x="812800" y="757868"/>
                    <a:pt x="757868" y="812800"/>
                    <a:pt x="690106" y="812800"/>
                  </a:cubicBezTo>
                  <a:lnTo>
                    <a:pt x="122694" y="812800"/>
                  </a:lnTo>
                  <a:cubicBezTo>
                    <a:pt x="54932" y="812800"/>
                    <a:pt x="0" y="757868"/>
                    <a:pt x="0" y="690106"/>
                  </a:cubicBezTo>
                  <a:lnTo>
                    <a:pt x="0" y="122694"/>
                  </a:lnTo>
                  <a:cubicBezTo>
                    <a:pt x="0" y="54932"/>
                    <a:pt x="54932" y="0"/>
                    <a:pt x="122694" y="0"/>
                  </a:cubicBezTo>
                  <a:close/>
                </a:path>
              </a:pathLst>
            </a:custGeom>
            <a:blipFill>
              <a:blip r:embed="rId5"/>
              <a:stretch>
                <a:fillRect l="-881" r="-88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29855" y="3664846"/>
            <a:ext cx="1451281" cy="14512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2694" y="0"/>
                  </a:moveTo>
                  <a:lnTo>
                    <a:pt x="690106" y="0"/>
                  </a:lnTo>
                  <a:cubicBezTo>
                    <a:pt x="757868" y="0"/>
                    <a:pt x="812800" y="54932"/>
                    <a:pt x="812800" y="122694"/>
                  </a:cubicBezTo>
                  <a:lnTo>
                    <a:pt x="812800" y="690106"/>
                  </a:lnTo>
                  <a:cubicBezTo>
                    <a:pt x="812800" y="757868"/>
                    <a:pt x="757868" y="812800"/>
                    <a:pt x="690106" y="812800"/>
                  </a:cubicBezTo>
                  <a:lnTo>
                    <a:pt x="122694" y="812800"/>
                  </a:lnTo>
                  <a:cubicBezTo>
                    <a:pt x="54932" y="812800"/>
                    <a:pt x="0" y="757868"/>
                    <a:pt x="0" y="690106"/>
                  </a:cubicBezTo>
                  <a:lnTo>
                    <a:pt x="0" y="122694"/>
                  </a:lnTo>
                  <a:cubicBezTo>
                    <a:pt x="0" y="54932"/>
                    <a:pt x="54932" y="0"/>
                    <a:pt x="12269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57373" y="421450"/>
            <a:ext cx="9072482" cy="122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THE CHALLENGE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725" y="3494167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776022" y="481408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>
            <a:off x="4486622" y="3494167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4633919" y="479503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10" name="Group 10"/>
          <p:cNvGrpSpPr/>
          <p:nvPr/>
        </p:nvGrpSpPr>
        <p:grpSpPr>
          <a:xfrm>
            <a:off x="10223280" y="3494167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0350920" y="477598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14" name="Group 14"/>
          <p:cNvGrpSpPr/>
          <p:nvPr/>
        </p:nvGrpSpPr>
        <p:grpSpPr>
          <a:xfrm>
            <a:off x="1660680" y="6280758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807977" y="757728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18" name="Group 18"/>
          <p:cNvGrpSpPr/>
          <p:nvPr/>
        </p:nvGrpSpPr>
        <p:grpSpPr>
          <a:xfrm>
            <a:off x="13159288" y="1428729"/>
            <a:ext cx="4879473" cy="8074770"/>
            <a:chOff x="0" y="0"/>
            <a:chExt cx="3837218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37218" cy="6350000"/>
            </a:xfrm>
            <a:custGeom>
              <a:avLst/>
              <a:gdLst/>
              <a:ahLst/>
              <a:cxnLst/>
              <a:rect l="l" t="t" r="r" b="b"/>
              <a:pathLst>
                <a:path w="3837218" h="6350000">
                  <a:moveTo>
                    <a:pt x="1918609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1918609" y="0"/>
                  </a:lnTo>
                  <a:lnTo>
                    <a:pt x="3837218" y="1587500"/>
                  </a:lnTo>
                  <a:lnTo>
                    <a:pt x="3837218" y="4762500"/>
                  </a:lnTo>
                  <a:lnTo>
                    <a:pt x="1918609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97644" y="1475585"/>
            <a:ext cx="4727073" cy="7733806"/>
            <a:chOff x="0" y="0"/>
            <a:chExt cx="388126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81260" cy="6350000"/>
            </a:xfrm>
            <a:custGeom>
              <a:avLst/>
              <a:gdLst/>
              <a:ahLst/>
              <a:cxnLst/>
              <a:rect l="l" t="t" r="r" b="b"/>
              <a:pathLst>
                <a:path w="3881260" h="6350000">
                  <a:moveTo>
                    <a:pt x="194063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1940630" y="0"/>
                  </a:lnTo>
                  <a:lnTo>
                    <a:pt x="3881260" y="1587500"/>
                  </a:lnTo>
                  <a:lnTo>
                    <a:pt x="3881260" y="4762500"/>
                  </a:lnTo>
                  <a:lnTo>
                    <a:pt x="1940630" y="6350000"/>
                  </a:lnTo>
                  <a:close/>
                </a:path>
              </a:pathLst>
            </a:custGeom>
            <a:blipFill>
              <a:blip r:embed="rId2"/>
              <a:stretch>
                <a:fillRect l="-31803" r="-3180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347333" y="3494167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7494630" y="477598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26" name="Group 26"/>
          <p:cNvGrpSpPr/>
          <p:nvPr/>
        </p:nvGrpSpPr>
        <p:grpSpPr>
          <a:xfrm>
            <a:off x="4486622" y="6300748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4633919" y="755823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1" name="Group 31"/>
          <p:cNvGrpSpPr/>
          <p:nvPr/>
        </p:nvGrpSpPr>
        <p:grpSpPr>
          <a:xfrm>
            <a:off x="7379953" y="6269985"/>
            <a:ext cx="2613061" cy="2252658"/>
            <a:chOff x="0" y="0"/>
            <a:chExt cx="991873" cy="8550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7552301" y="7558238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5" name="TextBox 35"/>
          <p:cNvSpPr txBox="1"/>
          <p:nvPr/>
        </p:nvSpPr>
        <p:spPr>
          <a:xfrm>
            <a:off x="1628725" y="199652"/>
            <a:ext cx="14682995" cy="122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BATTLE ALGORITHM DESIGN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60680" y="4956963"/>
            <a:ext cx="2318467" cy="64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Instant win conditions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28746" y="355295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33919" y="5023638"/>
            <a:ext cx="2318467" cy="31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Type immunities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86643" y="355295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55670" y="5045215"/>
            <a:ext cx="2318467" cy="31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Ability Modifiers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84583" y="3635926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39530" y="7872111"/>
            <a:ext cx="2318467" cy="31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Damage calculations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21983" y="6422517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397099" y="5023638"/>
            <a:ext cx="2318467" cy="64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Type effectiveneess calculations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47354" y="355295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61337" y="7872166"/>
            <a:ext cx="2318467" cy="31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Turns to knock out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786643" y="63595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60680" y="1775645"/>
            <a:ext cx="9159027" cy="120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2"/>
              </a:lnSpc>
              <a:spcBef>
                <a:spcPct val="0"/>
              </a:spcBef>
            </a:pPr>
            <a:r>
              <a:rPr lang="en-US" sz="3885" b="1">
                <a:solidFill>
                  <a:srgbClr val="F5FFF5"/>
                </a:solidFill>
                <a:latin typeface="Now Bold"/>
                <a:ea typeface="Now Bold"/>
                <a:cs typeface="Now Bold"/>
                <a:sym typeface="Now Bold"/>
              </a:rPr>
              <a:t>FLOWCHART OF PHASES FOR DETERMINING VICTORS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808636" y="63595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6959" y="7805888"/>
            <a:ext cx="2318467" cy="64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Weighted score from tie break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417" y="1604382"/>
            <a:ext cx="11553124" cy="8260484"/>
          </a:xfrm>
          <a:custGeom>
            <a:avLst/>
            <a:gdLst/>
            <a:ahLst/>
            <a:cxnLst/>
            <a:rect l="l" t="t" r="r" b="b"/>
            <a:pathLst>
              <a:path w="11553124" h="8260484">
                <a:moveTo>
                  <a:pt x="0" y="0"/>
                </a:moveTo>
                <a:lnTo>
                  <a:pt x="11553124" y="0"/>
                </a:lnTo>
                <a:lnTo>
                  <a:pt x="11553124" y="8260484"/>
                </a:lnTo>
                <a:lnTo>
                  <a:pt x="0" y="826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1628725" y="199652"/>
            <a:ext cx="14682995" cy="122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ARCHITECTURAL DESIGN</a:t>
            </a:r>
          </a:p>
        </p:txBody>
      </p:sp>
      <p:sp>
        <p:nvSpPr>
          <p:cNvPr id="4" name="AutoShape 4"/>
          <p:cNvSpPr/>
          <p:nvPr/>
        </p:nvSpPr>
        <p:spPr>
          <a:xfrm>
            <a:off x="12244010" y="1428730"/>
            <a:ext cx="0" cy="84361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Box 5"/>
          <p:cNvSpPr txBox="1"/>
          <p:nvPr/>
        </p:nvSpPr>
        <p:spPr>
          <a:xfrm>
            <a:off x="12419638" y="2076104"/>
            <a:ext cx="5678334" cy="192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3959" lvl="1" indent="-611980" algn="ctr">
              <a:lnSpc>
                <a:spcPts val="7823"/>
              </a:lnSpc>
              <a:spcBef>
                <a:spcPct val="0"/>
              </a:spcBef>
              <a:buFont typeface="Arial"/>
              <a:buChar char="•"/>
            </a:pPr>
            <a:r>
              <a:rPr lang="en-US" sz="56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SOLID Principles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9638" y="4722029"/>
            <a:ext cx="5678334" cy="38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3959" lvl="1" indent="-611980" algn="ctr">
              <a:lnSpc>
                <a:spcPts val="7823"/>
              </a:lnSpc>
              <a:spcBef>
                <a:spcPct val="0"/>
              </a:spcBef>
              <a:buFont typeface="Arial"/>
              <a:buChar char="•"/>
            </a:pPr>
            <a:r>
              <a:rPr lang="en-US" sz="56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Complex Code, maintainable codebase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3067" y="2407210"/>
            <a:ext cx="4939692" cy="1406186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786007" y="3813395"/>
            <a:ext cx="4939692" cy="1406186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1668" y="5219581"/>
            <a:ext cx="4939692" cy="1406186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574608" y="6625766"/>
            <a:ext cx="4939692" cy="1406186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1668" y="8026990"/>
            <a:ext cx="4939692" cy="1406186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26629" y="4139329"/>
            <a:ext cx="3564885" cy="90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6"/>
              </a:lnSpc>
              <a:spcBef>
                <a:spcPct val="0"/>
              </a:spcBef>
            </a:pPr>
            <a:r>
              <a:rPr lang="en-US" sz="264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Search for specific pokemon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43305" y="8100255"/>
            <a:ext cx="3429454" cy="113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7"/>
              </a:lnSpc>
              <a:spcBef>
                <a:spcPct val="0"/>
              </a:spcBef>
            </a:pPr>
            <a:r>
              <a:rPr lang="en-US" sz="3309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Battle comparison </a:t>
            </a:r>
          </a:p>
        </p:txBody>
      </p:sp>
      <p:sp>
        <p:nvSpPr>
          <p:cNvPr id="19" name="Freeform 19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0" name="Freeform 20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TextBox 21"/>
          <p:cNvSpPr txBox="1"/>
          <p:nvPr/>
        </p:nvSpPr>
        <p:spPr>
          <a:xfrm>
            <a:off x="8307874" y="5543256"/>
            <a:ext cx="3564885" cy="90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6"/>
              </a:lnSpc>
              <a:spcBef>
                <a:spcPct val="0"/>
              </a:spcBef>
            </a:pPr>
            <a:r>
              <a:rPr lang="en-US" sz="264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Ability and type filters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470" y="2870767"/>
            <a:ext cx="3564885" cy="4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6"/>
              </a:lnSpc>
              <a:spcBef>
                <a:spcPct val="0"/>
              </a:spcBef>
            </a:pPr>
            <a:r>
              <a:rPr lang="en-US" sz="264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List of all pokemon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29727" y="6728177"/>
            <a:ext cx="3429454" cy="113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7"/>
              </a:lnSpc>
              <a:spcBef>
                <a:spcPct val="0"/>
              </a:spcBef>
            </a:pPr>
            <a:r>
              <a:rPr lang="en-US" sz="3309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 filter system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02502" y="816183"/>
            <a:ext cx="14682995" cy="122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SYSTEM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5514" y="2764429"/>
            <a:ext cx="10434893" cy="130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136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Now Bold</vt:lpstr>
      <vt:lpstr>Arial</vt:lpstr>
      <vt:lpstr>DM Sans Italics</vt:lpstr>
      <vt:lpstr>DM Sans Bold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</dc:title>
  <dc:creator>sachen pather</dc:creator>
  <cp:lastModifiedBy>sachen pather</cp:lastModifiedBy>
  <cp:revision>2</cp:revision>
  <dcterms:created xsi:type="dcterms:W3CDTF">2006-08-16T00:00:00Z</dcterms:created>
  <dcterms:modified xsi:type="dcterms:W3CDTF">2025-10-06T11:38:23Z</dcterms:modified>
  <dc:identifier>DAG03Ml0FNA</dc:identifier>
</cp:coreProperties>
</file>